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56" r:id="rId4"/>
    <p:sldId id="257" r:id="rId5"/>
    <p:sldId id="263" r:id="rId6"/>
    <p:sldId id="273" r:id="rId7"/>
    <p:sldId id="274" r:id="rId8"/>
    <p:sldId id="275" r:id="rId9"/>
    <p:sldId id="262" r:id="rId10"/>
    <p:sldId id="272" r:id="rId11"/>
    <p:sldId id="276" r:id="rId12"/>
    <p:sldId id="277" r:id="rId13"/>
    <p:sldId id="269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2803-AC49-4A93-8759-B0640389FECB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59291-BDE1-4AAF-A9EB-758A7699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7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3882-DC59-4915-A986-A464D2EDE2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3882-DC59-4915-A986-A464D2EDE2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C2D9-3FD8-443D-B2EE-DC0085DE549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FB6C-9780-4CC1-9F1F-DC9D1C81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4900" b="1" dirty="0" smtClean="0">
                <a:solidFill>
                  <a:schemeClr val="bg1"/>
                </a:solidFill>
              </a:rPr>
              <a:t>What you are turning in NOW…</a:t>
            </a:r>
          </a:p>
          <a:p>
            <a:endParaRPr lang="en-US" sz="2100" b="1" dirty="0" smtClean="0">
              <a:solidFill>
                <a:srgbClr val="008000"/>
              </a:solidFill>
            </a:endParaRPr>
          </a:p>
          <a:p>
            <a:endParaRPr lang="en-US" sz="2100" b="1" dirty="0" smtClean="0">
              <a:solidFill>
                <a:srgbClr val="008000"/>
              </a:solidFill>
            </a:endParaRPr>
          </a:p>
          <a:p>
            <a:endParaRPr lang="en-US" sz="1000" b="1" dirty="0" smtClean="0">
              <a:solidFill>
                <a:srgbClr val="008000"/>
              </a:solidFill>
            </a:endParaRPr>
          </a:p>
          <a:p>
            <a:pPr algn="l"/>
            <a:r>
              <a:rPr lang="en-US" sz="4100" b="1" dirty="0" smtClean="0">
                <a:solidFill>
                  <a:srgbClr val="FF0000"/>
                </a:solidFill>
              </a:rPr>
              <a:t>     Lab </a:t>
            </a:r>
            <a:r>
              <a:rPr lang="en-US" sz="4100" b="1" dirty="0">
                <a:solidFill>
                  <a:srgbClr val="FF0000"/>
                </a:solidFill>
              </a:rPr>
              <a:t>#6: The Kingdom Protista</a:t>
            </a:r>
          </a:p>
          <a:p>
            <a:r>
              <a:rPr lang="en-US" sz="3100" b="1" dirty="0" smtClean="0">
                <a:solidFill>
                  <a:srgbClr val="FF0000"/>
                </a:solidFill>
              </a:rPr>
              <a:t>Pre</a:t>
            </a:r>
            <a:r>
              <a:rPr lang="en-US" sz="3100" b="1" dirty="0">
                <a:solidFill>
                  <a:srgbClr val="FF0000"/>
                </a:solidFill>
              </a:rPr>
              <a:t>-Lab exercise check for completion </a:t>
            </a:r>
            <a:r>
              <a:rPr lang="en-US" sz="3100" b="1" dirty="0" smtClean="0">
                <a:solidFill>
                  <a:srgbClr val="FF0000"/>
                </a:solidFill>
              </a:rPr>
              <a:t>(96)</a:t>
            </a:r>
            <a:r>
              <a:rPr lang="en-US" sz="3100" b="1" dirty="0">
                <a:solidFill>
                  <a:srgbClr val="FF0000"/>
                </a:solidFill>
              </a:rPr>
              <a:t>, </a:t>
            </a:r>
          </a:p>
          <a:p>
            <a:pPr algn="l"/>
            <a:r>
              <a:rPr lang="en-US" sz="3100" b="1" dirty="0" smtClean="0">
                <a:solidFill>
                  <a:srgbClr val="FF0000"/>
                </a:solidFill>
              </a:rPr>
              <a:t>	 Lab Questions (97 </a:t>
            </a:r>
            <a:r>
              <a:rPr lang="en-US" sz="3100" b="1" dirty="0">
                <a:solidFill>
                  <a:srgbClr val="FF0000"/>
                </a:solidFill>
              </a:rPr>
              <a:t>– </a:t>
            </a:r>
            <a:r>
              <a:rPr lang="en-US" sz="3100" b="1" dirty="0" smtClean="0">
                <a:solidFill>
                  <a:srgbClr val="FF0000"/>
                </a:solidFill>
              </a:rPr>
              <a:t>99)</a:t>
            </a:r>
            <a:endParaRPr lang="en-US" sz="3100" b="1" dirty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</a:t>
            </a:r>
            <a:r>
              <a:rPr lang="en-US" sz="4100" b="1" dirty="0" smtClean="0">
                <a:solidFill>
                  <a:srgbClr val="FF0000"/>
                </a:solidFill>
              </a:rPr>
              <a:t>Lab </a:t>
            </a:r>
            <a:r>
              <a:rPr lang="en-US" sz="4100" b="1" dirty="0">
                <a:solidFill>
                  <a:srgbClr val="FF0000"/>
                </a:solidFill>
              </a:rPr>
              <a:t>#7: The </a:t>
            </a:r>
            <a:r>
              <a:rPr lang="en-US" sz="4100" b="1" dirty="0" smtClean="0">
                <a:solidFill>
                  <a:srgbClr val="FF0000"/>
                </a:solidFill>
              </a:rPr>
              <a:t>Plant and Animal Kingdom</a:t>
            </a:r>
          </a:p>
          <a:p>
            <a:pPr algn="l"/>
            <a:r>
              <a:rPr lang="en-US" sz="3100" b="1" dirty="0" smtClean="0">
                <a:solidFill>
                  <a:srgbClr val="FF0000"/>
                </a:solidFill>
              </a:rPr>
              <a:t>	Pre</a:t>
            </a:r>
            <a:r>
              <a:rPr lang="en-US" sz="3100" b="1" dirty="0">
                <a:solidFill>
                  <a:srgbClr val="FF0000"/>
                </a:solidFill>
              </a:rPr>
              <a:t>-Lab exercise check for completion (</a:t>
            </a:r>
            <a:r>
              <a:rPr lang="en-US" sz="3100" b="1" dirty="0" smtClean="0">
                <a:solidFill>
                  <a:srgbClr val="FF0000"/>
                </a:solidFill>
              </a:rPr>
              <a:t>107</a:t>
            </a:r>
            <a:r>
              <a:rPr lang="en-US" sz="3100" b="1" dirty="0">
                <a:solidFill>
                  <a:srgbClr val="FF0000"/>
                </a:solidFill>
              </a:rPr>
              <a:t>)</a:t>
            </a:r>
          </a:p>
          <a:p>
            <a:pPr algn="l"/>
            <a:endParaRPr lang="en-US" sz="3700" b="1" dirty="0">
              <a:solidFill>
                <a:srgbClr val="FF0000"/>
              </a:solidFill>
            </a:endParaRPr>
          </a:p>
          <a:p>
            <a:pPr marL="0" lvl="2"/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endParaRPr lang="en-US" sz="1000" b="1" dirty="0" smtClean="0">
              <a:solidFill>
                <a:srgbClr val="008000"/>
              </a:solidFill>
            </a:endParaRPr>
          </a:p>
          <a:p>
            <a:r>
              <a:rPr lang="en-US" sz="6200" b="1" dirty="0" smtClean="0">
                <a:solidFill>
                  <a:srgbClr val="008000"/>
                </a:solidFill>
              </a:rPr>
              <a:t>Time to see </a:t>
            </a:r>
          </a:p>
          <a:p>
            <a:r>
              <a:rPr lang="en-US" sz="6200" b="1" dirty="0" smtClean="0">
                <a:solidFill>
                  <a:srgbClr val="008000"/>
                </a:solidFill>
              </a:rPr>
              <a:t>what we can see!!!</a:t>
            </a:r>
          </a:p>
          <a:p>
            <a:endParaRPr lang="en-US" sz="4100" dirty="0"/>
          </a:p>
          <a:p>
            <a:r>
              <a:rPr lang="en-US" b="1" dirty="0" smtClean="0">
                <a:solidFill>
                  <a:schemeClr val="bg1"/>
                </a:solidFill>
              </a:rPr>
              <a:t>Your microscope skills will come into play here. The more efficient you can get to the specimen, the quicker you will be done with the exercise.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endParaRPr lang="en-US" sz="1000" b="1" dirty="0" smtClean="0">
              <a:solidFill>
                <a:srgbClr val="008000"/>
              </a:solidFill>
            </a:endParaRPr>
          </a:p>
          <a:p>
            <a:r>
              <a:rPr lang="en-US" sz="6200" b="1" dirty="0" smtClean="0">
                <a:solidFill>
                  <a:srgbClr val="FF0000"/>
                </a:solidFill>
              </a:rPr>
              <a:t>HELPFUL HINT #1</a:t>
            </a:r>
          </a:p>
          <a:p>
            <a:endParaRPr lang="en-US" sz="1000" dirty="0"/>
          </a:p>
          <a:p>
            <a:r>
              <a:rPr lang="en-US" sz="8200" b="1" dirty="0" smtClean="0">
                <a:solidFill>
                  <a:schemeClr val="bg1"/>
                </a:solidFill>
              </a:rPr>
              <a:t>STOP</a:t>
            </a:r>
            <a:r>
              <a:rPr lang="en-US" b="1" dirty="0" smtClean="0">
                <a:solidFill>
                  <a:schemeClr val="bg1"/>
                </a:solidFill>
              </a:rPr>
              <a:t> looking to the stage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 focus on your specimen!!!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21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That’s what the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OCCULAR LENSES are for!!!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1000" b="1" dirty="0" smtClean="0">
              <a:solidFill>
                <a:srgbClr val="008000"/>
              </a:solidFill>
            </a:endParaRPr>
          </a:p>
          <a:p>
            <a:r>
              <a:rPr lang="en-US" sz="6200" b="1" dirty="0" smtClean="0">
                <a:solidFill>
                  <a:srgbClr val="FF0000"/>
                </a:solidFill>
              </a:rPr>
              <a:t>Demand #1 (and #2 and #3)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4100" b="1" dirty="0" smtClean="0">
                <a:solidFill>
                  <a:srgbClr val="FF0000"/>
                </a:solidFill>
              </a:rPr>
              <a:t>When switching specimens…</a:t>
            </a:r>
          </a:p>
          <a:p>
            <a:endParaRPr lang="en-US" sz="2100" dirty="0"/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	1. Use the nosepiece to turn 	objective lens to 4X</a:t>
            </a:r>
          </a:p>
          <a:p>
            <a:pPr algn="l"/>
            <a:endParaRPr lang="en-US" sz="1000" b="1" dirty="0">
              <a:solidFill>
                <a:schemeClr val="bg1"/>
              </a:solidFill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	2. Use course adjustment knob to 	move stage ALL the way down</a:t>
            </a:r>
          </a:p>
          <a:p>
            <a:pPr algn="l"/>
            <a:endParaRPr lang="en-US" sz="1000" b="1" dirty="0">
              <a:solidFill>
                <a:schemeClr val="bg1"/>
              </a:solidFill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	3. NOW you can switch out the 	slide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1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 smtClean="0"/>
              <a:t>Part III: Determining effects </a:t>
            </a:r>
          </a:p>
          <a:p>
            <a:pPr algn="ctr"/>
            <a:r>
              <a:rPr lang="en-US" sz="4000" b="1" dirty="0" smtClean="0"/>
              <a:t>of salt concentration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Environment pH is important for the growth and survival of living organisms.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Students will be assigned to prepare a 1%, 5% and 9% salt solution for the entire class (use 100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mL</a:t>
            </a:r>
            <a:r>
              <a:rPr lang="en-US" sz="2000" b="1" u="sng" dirty="0" smtClean="0">
                <a:solidFill>
                  <a:srgbClr val="FF0000"/>
                </a:solidFill>
              </a:rPr>
              <a:t> total volume!!!)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1% of 100 </a:t>
            </a:r>
            <a:r>
              <a:rPr lang="en-US" sz="2400" i="1" dirty="0" err="1" smtClean="0"/>
              <a:t>mL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100 x 0.01 = 1 </a:t>
            </a:r>
          </a:p>
          <a:p>
            <a:endParaRPr lang="en-US" sz="2400" i="1" dirty="0"/>
          </a:p>
          <a:p>
            <a:r>
              <a:rPr lang="en-US" sz="2400" i="1" dirty="0" smtClean="0"/>
              <a:t>Add 1 gram of </a:t>
            </a:r>
            <a:r>
              <a:rPr lang="en-US" sz="2400" i="1" dirty="0" err="1" smtClean="0"/>
              <a:t>NaCl</a:t>
            </a:r>
            <a:r>
              <a:rPr lang="en-US" sz="2400" i="1" dirty="0" smtClean="0"/>
              <a:t> in a beaker, and bring up to 100 </a:t>
            </a:r>
            <a:r>
              <a:rPr lang="en-US" sz="2400" i="1" dirty="0" err="1" smtClean="0"/>
              <a:t>mL</a:t>
            </a:r>
            <a:r>
              <a:rPr lang="en-US" sz="2400" i="1" dirty="0" smtClean="0"/>
              <a:t> in volume with water.</a:t>
            </a:r>
            <a:endParaRPr lang="en-US" sz="2400" i="1" dirty="0"/>
          </a:p>
        </p:txBody>
      </p:sp>
      <p:sp>
        <p:nvSpPr>
          <p:cNvPr id="47" name="Flowchart: Delay 46"/>
          <p:cNvSpPr/>
          <p:nvPr/>
        </p:nvSpPr>
        <p:spPr>
          <a:xfrm rot="5400000">
            <a:off x="5334000" y="3352800"/>
            <a:ext cx="4191000" cy="25146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Delay 47"/>
          <p:cNvSpPr/>
          <p:nvPr/>
        </p:nvSpPr>
        <p:spPr>
          <a:xfrm rot="5400000">
            <a:off x="5638800" y="3657600"/>
            <a:ext cx="3581400" cy="23622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7-Point Star 48"/>
          <p:cNvSpPr/>
          <p:nvPr/>
        </p:nvSpPr>
        <p:spPr>
          <a:xfrm flipH="1" flipV="1">
            <a:off x="7848600" y="3962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7-Point Star 49"/>
          <p:cNvSpPr/>
          <p:nvPr/>
        </p:nvSpPr>
        <p:spPr>
          <a:xfrm flipH="1" flipV="1">
            <a:off x="8001000" y="4191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7-Point Star 50"/>
          <p:cNvSpPr/>
          <p:nvPr/>
        </p:nvSpPr>
        <p:spPr>
          <a:xfrm flipH="1" flipV="1">
            <a:off x="7696200" y="4191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7-Point Star 51"/>
          <p:cNvSpPr/>
          <p:nvPr/>
        </p:nvSpPr>
        <p:spPr>
          <a:xfrm flipH="1" flipV="1">
            <a:off x="7848600" y="4419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7-Point Star 52"/>
          <p:cNvSpPr/>
          <p:nvPr/>
        </p:nvSpPr>
        <p:spPr>
          <a:xfrm flipH="1" flipV="1">
            <a:off x="8077200" y="3429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7-Point Star 53"/>
          <p:cNvSpPr/>
          <p:nvPr/>
        </p:nvSpPr>
        <p:spPr>
          <a:xfrm flipH="1" flipV="1">
            <a:off x="8229600" y="3657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7-Point Star 54"/>
          <p:cNvSpPr/>
          <p:nvPr/>
        </p:nvSpPr>
        <p:spPr>
          <a:xfrm flipH="1" flipV="1">
            <a:off x="7924800" y="3657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7-Point Star 55"/>
          <p:cNvSpPr/>
          <p:nvPr/>
        </p:nvSpPr>
        <p:spPr>
          <a:xfrm flipH="1" flipV="1">
            <a:off x="8077200" y="38862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7-Point Star 56"/>
          <p:cNvSpPr/>
          <p:nvPr/>
        </p:nvSpPr>
        <p:spPr>
          <a:xfrm flipH="1" flipV="1">
            <a:off x="8229600" y="4343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7-Point Star 57"/>
          <p:cNvSpPr/>
          <p:nvPr/>
        </p:nvSpPr>
        <p:spPr>
          <a:xfrm flipH="1" flipV="1">
            <a:off x="83820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7-Point Star 58"/>
          <p:cNvSpPr/>
          <p:nvPr/>
        </p:nvSpPr>
        <p:spPr>
          <a:xfrm flipH="1" flipV="1">
            <a:off x="80772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7-Point Star 59"/>
          <p:cNvSpPr/>
          <p:nvPr/>
        </p:nvSpPr>
        <p:spPr>
          <a:xfrm flipH="1" flipV="1">
            <a:off x="8229600" y="4800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7-Point Star 60"/>
          <p:cNvSpPr/>
          <p:nvPr/>
        </p:nvSpPr>
        <p:spPr>
          <a:xfrm flipH="1" flipV="1">
            <a:off x="7391400" y="3429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7-Point Star 61"/>
          <p:cNvSpPr/>
          <p:nvPr/>
        </p:nvSpPr>
        <p:spPr>
          <a:xfrm flipH="1" flipV="1">
            <a:off x="7543800" y="3657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7-Point Star 62"/>
          <p:cNvSpPr/>
          <p:nvPr/>
        </p:nvSpPr>
        <p:spPr>
          <a:xfrm flipH="1" flipV="1">
            <a:off x="7239000" y="3657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-Point Star 63"/>
          <p:cNvSpPr/>
          <p:nvPr/>
        </p:nvSpPr>
        <p:spPr>
          <a:xfrm flipH="1" flipV="1">
            <a:off x="7391400" y="38862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 flipH="1" flipV="1">
            <a:off x="7162800" y="48768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7-Point Star 65"/>
          <p:cNvSpPr/>
          <p:nvPr/>
        </p:nvSpPr>
        <p:spPr>
          <a:xfrm flipH="1" flipV="1">
            <a:off x="7315200" y="5105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7-Point Star 66"/>
          <p:cNvSpPr/>
          <p:nvPr/>
        </p:nvSpPr>
        <p:spPr>
          <a:xfrm flipH="1" flipV="1">
            <a:off x="7010400" y="5105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7-Point Star 67"/>
          <p:cNvSpPr/>
          <p:nvPr/>
        </p:nvSpPr>
        <p:spPr>
          <a:xfrm flipH="1" flipV="1">
            <a:off x="7162800" y="5334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7-Point Star 68"/>
          <p:cNvSpPr/>
          <p:nvPr/>
        </p:nvSpPr>
        <p:spPr>
          <a:xfrm flipH="1" flipV="1">
            <a:off x="7391400" y="4343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7-Point Star 69"/>
          <p:cNvSpPr/>
          <p:nvPr/>
        </p:nvSpPr>
        <p:spPr>
          <a:xfrm flipH="1" flipV="1">
            <a:off x="75438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7-Point Star 70"/>
          <p:cNvSpPr/>
          <p:nvPr/>
        </p:nvSpPr>
        <p:spPr>
          <a:xfrm flipH="1" flipV="1">
            <a:off x="72390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-Point Star 71"/>
          <p:cNvSpPr/>
          <p:nvPr/>
        </p:nvSpPr>
        <p:spPr>
          <a:xfrm flipH="1" flipV="1">
            <a:off x="7391400" y="4800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-Point Star 72"/>
          <p:cNvSpPr/>
          <p:nvPr/>
        </p:nvSpPr>
        <p:spPr>
          <a:xfrm flipH="1" flipV="1">
            <a:off x="7543800" y="52578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-Point Star 73"/>
          <p:cNvSpPr/>
          <p:nvPr/>
        </p:nvSpPr>
        <p:spPr>
          <a:xfrm flipH="1" flipV="1">
            <a:off x="7696200" y="5486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-Point Star 74"/>
          <p:cNvSpPr/>
          <p:nvPr/>
        </p:nvSpPr>
        <p:spPr>
          <a:xfrm flipH="1" flipV="1">
            <a:off x="7391400" y="5486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-Point Star 75"/>
          <p:cNvSpPr/>
          <p:nvPr/>
        </p:nvSpPr>
        <p:spPr>
          <a:xfrm flipH="1" flipV="1">
            <a:off x="7543800" y="5715000"/>
            <a:ext cx="152400" cy="1524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-Point Star 76"/>
          <p:cNvSpPr/>
          <p:nvPr/>
        </p:nvSpPr>
        <p:spPr>
          <a:xfrm flipH="1" flipV="1">
            <a:off x="6705600" y="4343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-Point Star 77"/>
          <p:cNvSpPr/>
          <p:nvPr/>
        </p:nvSpPr>
        <p:spPr>
          <a:xfrm flipH="1" flipV="1">
            <a:off x="68580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-Point Star 78"/>
          <p:cNvSpPr/>
          <p:nvPr/>
        </p:nvSpPr>
        <p:spPr>
          <a:xfrm flipH="1" flipV="1">
            <a:off x="6553200" y="4572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7-Point Star 79"/>
          <p:cNvSpPr/>
          <p:nvPr/>
        </p:nvSpPr>
        <p:spPr>
          <a:xfrm flipH="1" flipV="1">
            <a:off x="6705600" y="4800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7-Point Star 80"/>
          <p:cNvSpPr/>
          <p:nvPr/>
        </p:nvSpPr>
        <p:spPr>
          <a:xfrm flipH="1" flipV="1">
            <a:off x="7010400" y="37338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7-Point Star 81"/>
          <p:cNvSpPr/>
          <p:nvPr/>
        </p:nvSpPr>
        <p:spPr>
          <a:xfrm flipH="1" flipV="1">
            <a:off x="7162800" y="3962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7-Point Star 82"/>
          <p:cNvSpPr/>
          <p:nvPr/>
        </p:nvSpPr>
        <p:spPr>
          <a:xfrm flipH="1" flipV="1">
            <a:off x="6858000" y="3962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7-Point Star 83"/>
          <p:cNvSpPr/>
          <p:nvPr/>
        </p:nvSpPr>
        <p:spPr>
          <a:xfrm flipH="1" flipV="1">
            <a:off x="7010400" y="4191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7-Point Star 84"/>
          <p:cNvSpPr/>
          <p:nvPr/>
        </p:nvSpPr>
        <p:spPr>
          <a:xfrm flipH="1" flipV="1">
            <a:off x="7086600" y="3429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7-Point Star 85"/>
          <p:cNvSpPr/>
          <p:nvPr/>
        </p:nvSpPr>
        <p:spPr>
          <a:xfrm flipH="1" flipV="1">
            <a:off x="6553200" y="32004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7-Point Star 86"/>
          <p:cNvSpPr/>
          <p:nvPr/>
        </p:nvSpPr>
        <p:spPr>
          <a:xfrm flipH="1" flipV="1">
            <a:off x="6705600" y="3429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7-Point Star 87"/>
          <p:cNvSpPr/>
          <p:nvPr/>
        </p:nvSpPr>
        <p:spPr>
          <a:xfrm flipH="1" flipV="1">
            <a:off x="6400800" y="34290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7-Point Star 88"/>
          <p:cNvSpPr/>
          <p:nvPr/>
        </p:nvSpPr>
        <p:spPr>
          <a:xfrm flipH="1" flipV="1">
            <a:off x="6553200" y="365760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5052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Add 1 gram of </a:t>
            </a:r>
            <a:r>
              <a:rPr lang="en-US" b="1" i="1" dirty="0" err="1" smtClean="0"/>
              <a:t>NaCl</a:t>
            </a:r>
            <a:endParaRPr lang="en-US" b="1" i="1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562600" y="3581400"/>
            <a:ext cx="1295400" cy="6096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77000" y="55405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Bring up to 100 </a:t>
            </a:r>
            <a:r>
              <a:rPr lang="en-US" sz="2000" b="1" dirty="0" err="1" smtClean="0">
                <a:solidFill>
                  <a:schemeClr val="bg1"/>
                </a:solidFill>
              </a:rPr>
              <a:t>mL</a:t>
            </a:r>
            <a:r>
              <a:rPr lang="en-US" sz="2000" b="1" dirty="0" smtClean="0">
                <a:solidFill>
                  <a:schemeClr val="bg1"/>
                </a:solidFill>
              </a:rPr>
              <a:t> with  water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7200" y="571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do you prepare a 5%, 100 mL </a:t>
            </a:r>
            <a:r>
              <a:rPr lang="en-US" b="1" i="1" dirty="0" err="1" smtClean="0">
                <a:solidFill>
                  <a:srgbClr val="FF0000"/>
                </a:solidFill>
              </a:rPr>
              <a:t>NaCl</a:t>
            </a:r>
            <a:r>
              <a:rPr lang="en-US" b="1" i="1" dirty="0" smtClean="0">
                <a:solidFill>
                  <a:srgbClr val="FF0000"/>
                </a:solidFill>
              </a:rPr>
              <a:t> solution?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How do you prepare a 9%, 100 </a:t>
            </a:r>
            <a:r>
              <a:rPr lang="en-US" b="1" i="1" dirty="0" err="1" smtClean="0">
                <a:solidFill>
                  <a:srgbClr val="FF0000"/>
                </a:solidFill>
              </a:rPr>
              <a:t>mL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NaCl</a:t>
            </a:r>
            <a:r>
              <a:rPr lang="en-US" b="1" i="1" dirty="0" smtClean="0">
                <a:solidFill>
                  <a:srgbClr val="FF0000"/>
                </a:solidFill>
              </a:rPr>
              <a:t> solution?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4237" r="65081"/>
          <a:stretch>
            <a:fillRect/>
          </a:stretch>
        </p:blipFill>
        <p:spPr bwMode="auto">
          <a:xfrm>
            <a:off x="0" y="152400"/>
            <a:ext cx="2657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7275" y="228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 pitchFamily="34" charset="0"/>
              </a:rPr>
              <a:t>hypertonic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9675" y="11541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hypotonic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275" y="390525"/>
            <a:ext cx="381000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a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5181600" y="1447800"/>
            <a:ext cx="4191000" cy="2971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5400000">
            <a:off x="5295900" y="1562100"/>
            <a:ext cx="3962400" cy="2819400"/>
          </a:xfrm>
          <a:prstGeom prst="flowChartDelay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77000" y="2209800"/>
            <a:ext cx="1600200" cy="121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1143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10% solute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62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 solute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1447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8796" y="26786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98%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5105400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1.What is the water concentration inside the cell? Outside the cell?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b="1" dirty="0" smtClean="0"/>
              <a:t>2. Where will water move?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2819400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the cell = 98%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Outside the cell = 90%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114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Because the concentration of water is higher inside the cell, it will move to the area of lower concentration.  Therefore, water will move outside the cell.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41020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The solution outside the cell is described as “</a:t>
            </a:r>
            <a:r>
              <a:rPr lang="en-US" sz="2800" b="1" i="1" dirty="0" smtClean="0"/>
              <a:t>hypertonic</a:t>
            </a:r>
            <a:r>
              <a:rPr lang="en-US" sz="2000" b="1" i="1" dirty="0" smtClean="0"/>
              <a:t>” as it is able to pull water to it. Hypertonic solutions tend to have more solutes that solvent. </a:t>
            </a:r>
          </a:p>
          <a:p>
            <a:pPr algn="ctr"/>
            <a:r>
              <a:rPr lang="en-US" sz="2000" b="1" i="1" dirty="0" smtClean="0"/>
              <a:t> The solution inside the cell is hypotonic relative to the solution outside the cell. </a:t>
            </a:r>
            <a:endParaRPr lang="en-US" sz="2000" b="1" i="1" dirty="0"/>
          </a:p>
        </p:txBody>
      </p:sp>
      <p:sp>
        <p:nvSpPr>
          <p:cNvPr id="27" name="Up Arrow 26"/>
          <p:cNvSpPr/>
          <p:nvPr/>
        </p:nvSpPr>
        <p:spPr>
          <a:xfrm>
            <a:off x="7239000" y="19812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7391400" y="19812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7086600" y="19812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848600" y="2667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6172200" y="2743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086600" y="32004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239000" y="32004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391400" y="32004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562600" y="515035"/>
            <a:ext cx="3387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Imagine a cell in a10% salt solution…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elay 13"/>
          <p:cNvSpPr/>
          <p:nvPr/>
        </p:nvSpPr>
        <p:spPr>
          <a:xfrm rot="5400000">
            <a:off x="5181600" y="1447800"/>
            <a:ext cx="4191000" cy="2971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5400000">
            <a:off x="5295900" y="1562100"/>
            <a:ext cx="3962400" cy="2819400"/>
          </a:xfrm>
          <a:prstGeom prst="flowChartDelay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77000" y="2209800"/>
            <a:ext cx="1600200" cy="121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1143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2% solute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62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12% solute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1447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98%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8796" y="26786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88%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5105400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1.What is the water concentration inside the cell? Outside the cell?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b="1" dirty="0" smtClean="0"/>
              <a:t>2. Where will water move?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2819400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the cell = 88%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Outside the cell = 98%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114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Because the concentration of water is higher outside the cell, it will move to the area of lower concentration.  Therefore, water will move inside the cell.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48640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The solution outside the cell is described as “</a:t>
            </a:r>
            <a:r>
              <a:rPr lang="en-US" sz="2800" b="1" i="1" dirty="0" smtClean="0"/>
              <a:t>hypotonic</a:t>
            </a:r>
            <a:r>
              <a:rPr lang="en-US" sz="2000" b="1" i="1" dirty="0" smtClean="0"/>
              <a:t>” as it is unable to pull water to it. Hypotonic solutions tend to have little solutes than solvent.  </a:t>
            </a:r>
          </a:p>
          <a:p>
            <a:pPr algn="ctr"/>
            <a:r>
              <a:rPr lang="en-US" sz="2000" b="1" i="1" dirty="0" smtClean="0"/>
              <a:t>The solution inside the cell is hypertonic relative to outside the cell. </a:t>
            </a:r>
            <a:endParaRPr lang="en-US" sz="2000" b="1" i="1" dirty="0"/>
          </a:p>
        </p:txBody>
      </p:sp>
      <p:sp>
        <p:nvSpPr>
          <p:cNvPr id="27" name="Up Arrow 26"/>
          <p:cNvSpPr/>
          <p:nvPr/>
        </p:nvSpPr>
        <p:spPr>
          <a:xfrm>
            <a:off x="7162800" y="32766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7315200" y="32766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7010400" y="32766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172200" y="2743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7924800" y="2743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010400" y="19812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162800" y="19812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315200" y="19812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562600" y="515035"/>
            <a:ext cx="3385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Imagine a cell in a 2% salt solution…</a:t>
            </a:r>
            <a:endParaRPr lang="en-US" sz="1500" i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l="31915" t="34652" r="41051" b="32203"/>
          <a:stretch>
            <a:fillRect/>
          </a:stretch>
        </p:blipFill>
        <p:spPr bwMode="auto">
          <a:xfrm>
            <a:off x="381000" y="2286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66800" y="13065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 pitchFamily="34" charset="0"/>
              </a:rPr>
              <a:t>hypertonic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90600" y="381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hypotonic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457200"/>
            <a:ext cx="381000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7947" t="54237" r="17021" b="14124"/>
          <a:stretch>
            <a:fillRect/>
          </a:stretch>
        </p:blipFill>
        <p:spPr bwMode="auto">
          <a:xfrm>
            <a:off x="381000" y="304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159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isotonic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13065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isotonic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81000"/>
            <a:ext cx="381000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c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5181600" y="1447800"/>
            <a:ext cx="4191000" cy="2971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lay 15"/>
          <p:cNvSpPr/>
          <p:nvPr/>
        </p:nvSpPr>
        <p:spPr>
          <a:xfrm rot="5400000">
            <a:off x="5295900" y="1562100"/>
            <a:ext cx="3962400" cy="2819400"/>
          </a:xfrm>
          <a:prstGeom prst="flowChartDelay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77000" y="2209800"/>
            <a:ext cx="1600200" cy="121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1143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5% solute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362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 solute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95%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8796" y="26786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95%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981200"/>
            <a:ext cx="5105400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1.What is the water concentration inside the cell? Outside the cell?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b="1" dirty="0" smtClean="0"/>
              <a:t>2. Where will water move?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2819400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the cell = 95%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Outside the cell = 95%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114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The concentration of water is equal both inside and outside the cell.  Water will continuously move in and out of the cell.  However, the net movement of water is zero.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This solution is described as “</a:t>
            </a:r>
            <a:r>
              <a:rPr lang="en-US" sz="2800" b="1" i="1" dirty="0" smtClean="0"/>
              <a:t>isotonic</a:t>
            </a:r>
            <a:r>
              <a:rPr lang="en-US" sz="2000" b="1" i="1" dirty="0" smtClean="0"/>
              <a:t>”. </a:t>
            </a:r>
          </a:p>
          <a:p>
            <a:pPr algn="ctr"/>
            <a:r>
              <a:rPr lang="en-US" sz="2000" b="1" i="1" dirty="0" smtClean="0"/>
              <a:t> The concentration of water is equal at either side of the membrane.  </a:t>
            </a:r>
          </a:p>
          <a:p>
            <a:pPr algn="ctr"/>
            <a:r>
              <a:rPr lang="en-US" sz="2000" b="1" i="1" dirty="0" smtClean="0"/>
              <a:t>Water will continue to move but there is no one side that has a pulling power.  </a:t>
            </a:r>
          </a:p>
          <a:p>
            <a:pPr algn="ctr"/>
            <a:r>
              <a:rPr lang="en-US" sz="2000" b="1" i="1" dirty="0" smtClean="0"/>
              <a:t>Thus, the movement of water cancels out and this solution is at an equilibrium.</a:t>
            </a:r>
            <a:endParaRPr lang="en-US" sz="2000" b="1" i="1" dirty="0"/>
          </a:p>
        </p:txBody>
      </p:sp>
      <p:sp>
        <p:nvSpPr>
          <p:cNvPr id="26" name="Up Arrow 25"/>
          <p:cNvSpPr/>
          <p:nvPr/>
        </p:nvSpPr>
        <p:spPr>
          <a:xfrm>
            <a:off x="7162800" y="32766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7315200" y="19812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172200" y="2743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6172200" y="29718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315200" y="32766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162800" y="1981200"/>
            <a:ext cx="1524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62600" y="515035"/>
            <a:ext cx="3385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Imagine a cell in a 5% salt solution…</a:t>
            </a:r>
            <a:endParaRPr lang="en-US" sz="1500" i="1" dirty="0"/>
          </a:p>
        </p:txBody>
      </p:sp>
      <p:sp>
        <p:nvSpPr>
          <p:cNvPr id="35" name="Right Arrow 34"/>
          <p:cNvSpPr/>
          <p:nvPr/>
        </p:nvSpPr>
        <p:spPr>
          <a:xfrm>
            <a:off x="7924800" y="25908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7924800" y="2819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</a:t>
            </a:r>
            <a:r>
              <a:rPr lang="en-US" b="1" dirty="0" smtClean="0">
                <a:solidFill>
                  <a:schemeClr val="bg1"/>
                </a:solidFill>
              </a:rPr>
              <a:t>in TWO </a:t>
            </a:r>
            <a:r>
              <a:rPr lang="en-US" b="1" dirty="0" smtClean="0">
                <a:solidFill>
                  <a:schemeClr val="bg1"/>
                </a:solidFill>
              </a:rPr>
              <a:t>w</a:t>
            </a:r>
            <a:r>
              <a:rPr lang="en-US" b="1" dirty="0" smtClean="0">
                <a:solidFill>
                  <a:schemeClr val="bg1"/>
                </a:solidFill>
              </a:rPr>
              <a:t>eeks!</a:t>
            </a:r>
            <a:r>
              <a:rPr lang="en-US" b="1" dirty="0" smtClean="0">
                <a:solidFill>
                  <a:schemeClr val="bg1"/>
                </a:solidFill>
              </a:rPr>
              <a:t>!!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47800"/>
            <a:ext cx="9144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 Lab #7: </a:t>
            </a:r>
            <a:r>
              <a:rPr lang="en-US" sz="4000" b="1" dirty="0">
                <a:solidFill>
                  <a:srgbClr val="FF0000"/>
                </a:solidFill>
              </a:rPr>
              <a:t>The Plant and Animal </a:t>
            </a:r>
            <a:r>
              <a:rPr lang="en-US" sz="4000" b="1" dirty="0" smtClean="0">
                <a:solidFill>
                  <a:srgbClr val="FF0000"/>
                </a:solidFill>
              </a:rPr>
              <a:t>Kingdom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3000" b="1" dirty="0">
                <a:solidFill>
                  <a:srgbClr val="FF0000"/>
                </a:solidFill>
              </a:rPr>
              <a:t>Pre-Lab exercise for accuracy </a:t>
            </a:r>
            <a:r>
              <a:rPr lang="en-US" sz="3000" b="1" dirty="0" smtClean="0">
                <a:solidFill>
                  <a:srgbClr val="FF0000"/>
                </a:solidFill>
              </a:rPr>
              <a:t>(107),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</a:rPr>
              <a:t>Lab Questions (108, 110, &amp; 112)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 Lab #8: Photosynthesis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sz="3000" b="1" dirty="0" smtClean="0">
                <a:solidFill>
                  <a:srgbClr val="FF0000"/>
                </a:solidFill>
              </a:rPr>
              <a:t>Pre</a:t>
            </a:r>
            <a:r>
              <a:rPr lang="en-US" sz="3000" b="1" dirty="0">
                <a:solidFill>
                  <a:srgbClr val="FF0000"/>
                </a:solidFill>
              </a:rPr>
              <a:t>-Lab exercise to check for </a:t>
            </a:r>
            <a:r>
              <a:rPr lang="en-US" sz="3000" b="1" dirty="0" smtClean="0">
                <a:solidFill>
                  <a:srgbClr val="FF0000"/>
                </a:solidFill>
              </a:rPr>
              <a:t>completion (119 - 121)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EXTRA CREDIT OP!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534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What are organisms classified under Kingdoms </a:t>
            </a:r>
            <a:r>
              <a:rPr lang="en-US" sz="3600" b="1" dirty="0" err="1" smtClean="0"/>
              <a:t>Plantae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Animalia</a:t>
            </a:r>
            <a:r>
              <a:rPr lang="en-US" sz="3600" b="1" dirty="0" smtClean="0"/>
              <a:t>?</a:t>
            </a:r>
          </a:p>
          <a:p>
            <a:endParaRPr lang="en-US" sz="2000" b="1" dirty="0"/>
          </a:p>
          <a:p>
            <a:pPr algn="ctr"/>
            <a:r>
              <a:rPr lang="en-US" sz="2400" dirty="0" err="1" smtClean="0"/>
              <a:t>Multicelluar</a:t>
            </a:r>
            <a:r>
              <a:rPr lang="en-US" sz="2400" dirty="0" smtClean="0"/>
              <a:t>, eukaryotic cells </a:t>
            </a:r>
          </a:p>
          <a:p>
            <a:pPr algn="ctr"/>
            <a:r>
              <a:rPr lang="en-US" sz="2400" dirty="0" smtClean="0"/>
              <a:t>Plants are autotrophs 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nimals are heterotrophs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" name="Picture 4" descr="04_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81632"/>
            <a:ext cx="4267200" cy="3547768"/>
          </a:xfrm>
          <a:prstGeom prst="rect">
            <a:avLst/>
          </a:prstGeom>
          <a:noFill/>
        </p:spPr>
      </p:pic>
      <p:pic>
        <p:nvPicPr>
          <p:cNvPr id="5" name="Picture 4" descr="04_0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267" y="3505201"/>
            <a:ext cx="4615533" cy="316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3810000"/>
            <a:ext cx="464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Elodea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Aquatic weed that can be found throughout the southeastern United States in ponds, lakes, streams, and rivers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Note the chloroplast (circular green structures)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3429000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http://cache2.artprintimages.com/p/LRG/38/3815/3GBYF00Z/art-print/robert-calentine-elodea-leaf-cell-with-numerous-chloroplasts.jpg</a:t>
            </a:r>
            <a:endParaRPr lang="en-US" sz="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29582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5400000">
            <a:off x="2797805" y="238379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http://www.ppws.vt.edu/scott/weed_id/belodea12-28.jpg</a:t>
            </a:r>
            <a:endParaRPr lang="en-US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82530"/>
            <a:ext cx="3048000" cy="201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029200" y="636779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http://www.kuhnphoto.com/gallery/biology/microscopic/px9-6d.jpg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Potato Tuber Cell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/>
              <a:t> root vegetable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/>
              <a:t> leucoplast used for </a:t>
            </a:r>
          </a:p>
          <a:p>
            <a:pPr algn="ctr"/>
            <a:r>
              <a:rPr lang="en-US" sz="2800" b="1" dirty="0" smtClean="0"/>
              <a:t>starch storage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/>
              <a:t> stains purple in KI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737" t="4040" r="29263" b="37374"/>
          <a:stretch>
            <a:fillRect/>
          </a:stretch>
        </p:blipFill>
        <p:spPr bwMode="auto">
          <a:xfrm>
            <a:off x="4953000" y="228600"/>
            <a:ext cx="3810000" cy="29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25" t="22166" r="20388" b="19396"/>
          <a:stretch>
            <a:fillRect/>
          </a:stretch>
        </p:blipFill>
        <p:spPr bwMode="auto">
          <a:xfrm>
            <a:off x="4800600" y="3505200"/>
            <a:ext cx="4038600" cy="308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http://www.classhelp.info/Biology/LabPotato.jpg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39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Gall Bladder: </a:t>
            </a:r>
            <a:r>
              <a:rPr lang="en-US" sz="4000" b="1" dirty="0" smtClean="0">
                <a:hlinkClick r:id="" action="ppaction://noaction"/>
              </a:rPr>
              <a:t>animal cell example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organ that aids in fat digestion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several layers – epithelia layer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note HOW the nucleus and the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plasma membrane (cytoplasm) are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arranged  </a:t>
            </a:r>
          </a:p>
        </p:txBody>
      </p:sp>
    </p:spTree>
    <p:extLst>
      <p:ext uri="{BB962C8B-B14F-4D97-AF65-F5344CB8AC3E}">
        <p14:creationId xmlns:p14="http://schemas.microsoft.com/office/powerpoint/2010/main" val="21488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58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Cheek Epithelium: </a:t>
            </a:r>
            <a:r>
              <a:rPr lang="en-US" sz="4000" b="1" dirty="0" smtClean="0">
                <a:hlinkClick r:id="" action="ppaction://noaction"/>
              </a:rPr>
              <a:t>another animal cell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eukaryotic animal cell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note where the nucleus is (dark region of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the cell)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be VERY CAREFUL when scraping cheek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cells!!! We are NOT looking at your blood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so DO NOT GO NUTS!!!</a:t>
            </a:r>
          </a:p>
        </p:txBody>
      </p:sp>
    </p:spTree>
    <p:extLst>
      <p:ext uri="{BB962C8B-B14F-4D97-AF65-F5344CB8AC3E}">
        <p14:creationId xmlns:p14="http://schemas.microsoft.com/office/powerpoint/2010/main" val="72181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21 at 6.4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172200" cy="57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15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4000" b="1" dirty="0" smtClean="0"/>
              <a:t>Part I &amp; II: Microscopic observation </a:t>
            </a:r>
          </a:p>
          <a:p>
            <a:r>
              <a:rPr lang="en-US" dirty="0" smtClean="0"/>
              <a:t>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Observe prepared slides of a</a:t>
            </a:r>
            <a:r>
              <a:rPr lang="en-US" sz="3200" dirty="0"/>
              <a:t> </a:t>
            </a:r>
            <a:r>
              <a:rPr lang="en-US" sz="3200" dirty="0" smtClean="0"/>
              <a:t>gall bladder.</a:t>
            </a:r>
          </a:p>
          <a:p>
            <a:endParaRPr lang="en-US" sz="3200" dirty="0"/>
          </a:p>
          <a:p>
            <a:r>
              <a:rPr lang="en-US" sz="3200" dirty="0" smtClean="0"/>
              <a:t> Observe the </a:t>
            </a:r>
            <a:r>
              <a:rPr lang="en-US" sz="3200" dirty="0"/>
              <a:t>slides </a:t>
            </a:r>
            <a:r>
              <a:rPr lang="en-US" sz="3200" dirty="0" smtClean="0"/>
              <a:t>YOU construct of: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cheek epithelia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onion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</a:t>
            </a:r>
            <a:r>
              <a:rPr lang="en-US" sz="3200" smtClean="0"/>
              <a:t>potato </a:t>
            </a:r>
            <a:endParaRPr lang="en-US" sz="3200" dirty="0"/>
          </a:p>
          <a:p>
            <a:endParaRPr lang="en-US" sz="10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	LABEL: 	</a:t>
            </a:r>
            <a:r>
              <a:rPr lang="en-US" sz="3200" b="1" u="sng" dirty="0" smtClean="0">
                <a:solidFill>
                  <a:srgbClr val="FF0000"/>
                </a:solidFill>
              </a:rPr>
              <a:t>cell wall,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r>
              <a:rPr lang="en-US" sz="3200" b="1" u="sng" dirty="0" smtClean="0">
                <a:solidFill>
                  <a:srgbClr val="FF0000"/>
                </a:solidFill>
              </a:rPr>
              <a:t>cell membrane,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r>
              <a:rPr lang="en-US" sz="3200" b="1" u="sng" dirty="0" smtClean="0">
                <a:solidFill>
                  <a:srgbClr val="FF0000"/>
                </a:solidFill>
              </a:rPr>
              <a:t>nucleus,</a:t>
            </a:r>
            <a:r>
              <a:rPr lang="en-US" sz="3200" b="1" dirty="0" smtClean="0">
                <a:solidFill>
                  <a:srgbClr val="FF0000"/>
                </a:solidFill>
              </a:rPr>
              <a:t> and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			</a:t>
            </a:r>
            <a:r>
              <a:rPr lang="en-US" sz="3200" b="1" u="sng" dirty="0" smtClean="0">
                <a:solidFill>
                  <a:srgbClr val="FF0000"/>
                </a:solidFill>
              </a:rPr>
              <a:t>cytoplasm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925</Words>
  <Application>Microsoft Macintosh PowerPoint</Application>
  <PresentationFormat>On-screen Show (4:3)</PresentationFormat>
  <Paragraphs>191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</dc:creator>
  <cp:lastModifiedBy>Melvin Smith II</cp:lastModifiedBy>
  <cp:revision>50</cp:revision>
  <dcterms:created xsi:type="dcterms:W3CDTF">2011-10-09T17:47:22Z</dcterms:created>
  <dcterms:modified xsi:type="dcterms:W3CDTF">2015-03-27T14:21:22Z</dcterms:modified>
</cp:coreProperties>
</file>